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sldIdLst>
    <p:sldId id="257" r:id="rId2"/>
    <p:sldId id="258" r:id="rId3"/>
    <p:sldId id="277" r:id="rId4"/>
    <p:sldId id="262" r:id="rId5"/>
    <p:sldId id="275" r:id="rId6"/>
    <p:sldId id="260" r:id="rId7"/>
    <p:sldId id="267" r:id="rId8"/>
    <p:sldId id="270" r:id="rId9"/>
    <p:sldId id="265" r:id="rId10"/>
    <p:sldId id="271" r:id="rId11"/>
    <p:sldId id="264" r:id="rId12"/>
    <p:sldId id="268" r:id="rId13"/>
    <p:sldId id="269" r:id="rId14"/>
    <p:sldId id="272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4660" autoAdjust="0"/>
  </p:normalViewPr>
  <p:slideViewPr>
    <p:cSldViewPr>
      <p:cViewPr>
        <p:scale>
          <a:sx n="75" d="100"/>
          <a:sy n="75" d="100"/>
        </p:scale>
        <p:origin x="-145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1946-EBA8-4CD6-A330-CB6977D39871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1471C-306A-4AFE-BE0A-0A1D6C9DE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9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80% of Eukaryotic genome may transcribe into coding and Junk DNA. Among the total RNA 5-10% RNA are protein coding. And rest 97% Are non-protein coding. In turn these non coding-RNA are grouped into ribosomal, transfer and small RNAs. Small RNAs are grouped based on their origin to following small RNAs. miRNAs, siRNAs, </a:t>
            </a:r>
            <a:r>
              <a:rPr lang="en-US" baseline="0" dirty="0" err="1" smtClean="0"/>
              <a:t>snoRNAs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snRNAs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piwiRNAs</a:t>
            </a:r>
            <a:r>
              <a:rPr lang="en-US" baseline="0" dirty="0" smtClean="0"/>
              <a:t>. Amount of miRNAs very tiny compared to rest smRNA. For example Arabidopsis genome encode around 200 miRNAs,  where it was sequenced </a:t>
            </a:r>
            <a:r>
              <a:rPr lang="en-US" baseline="0" dirty="0" err="1" smtClean="0"/>
              <a:t>thouthends</a:t>
            </a:r>
            <a:r>
              <a:rPr lang="en-US" baseline="0" dirty="0" smtClean="0"/>
              <a:t> of siRNAs. siRNA also </a:t>
            </a:r>
            <a:r>
              <a:rPr lang="en-US" baseline="0" dirty="0" err="1" smtClean="0"/>
              <a:t>intourn</a:t>
            </a:r>
            <a:r>
              <a:rPr lang="en-US" baseline="0" dirty="0" smtClean="0"/>
              <a:t> can be grouped into tasiRNAs, </a:t>
            </a:r>
            <a:r>
              <a:rPr lang="en-US" baseline="0" dirty="0" err="1" smtClean="0"/>
              <a:t>natsiRNAs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casiRNAs</a:t>
            </a:r>
            <a:r>
              <a:rPr lang="en-US" baseline="0" dirty="0" smtClean="0"/>
              <a:t>, and secondary siRNAs.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Next I will talk about miRNA and tasiRNAs.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ADD9B-D3D1-4C11-8013-575305F692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3243-F325-43F1-B4BA-FB91E5494C99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7D929-AB3D-4296-BCB7-EC71F53A6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3243-F325-43F1-B4BA-FB91E5494C99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D929-AB3D-4296-BCB7-EC71F53A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3243-F325-43F1-B4BA-FB91E5494C99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D929-AB3D-4296-BCB7-EC71F53A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FB3243-F325-43F1-B4BA-FB91E5494C99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647D929-AB3D-4296-BCB7-EC71F53A6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3243-F325-43F1-B4BA-FB91E5494C99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D929-AB3D-4296-BCB7-EC71F53A6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3243-F325-43F1-B4BA-FB91E5494C99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D929-AB3D-4296-BCB7-EC71F53A6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D929-AB3D-4296-BCB7-EC71F53A6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3243-F325-43F1-B4BA-FB91E5494C99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3243-F325-43F1-B4BA-FB91E5494C99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D929-AB3D-4296-BCB7-EC71F53A6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3243-F325-43F1-B4BA-FB91E5494C99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D929-AB3D-4296-BCB7-EC71F53A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FB3243-F325-43F1-B4BA-FB91E5494C99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47D929-AB3D-4296-BCB7-EC71F53A6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3243-F325-43F1-B4BA-FB91E5494C99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7D929-AB3D-4296-BCB7-EC71F53A6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FB3243-F325-43F1-B4BA-FB91E5494C99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647D929-AB3D-4296-BCB7-EC71F53A66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.wikipedia.org/wiki/File:RNAi-simplified.pn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cienceline.org/wp-content/uploads/2009/04/sirna-format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296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96155" y="2057400"/>
            <a:ext cx="5445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РНК Интерференция</a:t>
            </a:r>
            <a:endParaRPr lang="ru-RU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5638800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B.R.Rezaeva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95400"/>
            <a:ext cx="4191000" cy="5029200"/>
          </a:xfrm>
        </p:spPr>
        <p:txBody>
          <a:bodyPr>
            <a:normAutofit fontScale="85000" lnSpcReduction="20000"/>
          </a:bodyPr>
          <a:lstStyle/>
          <a:p>
            <a:r>
              <a:rPr lang="uz-Cyrl-UZ" sz="2000" dirty="0" smtClean="0">
                <a:latin typeface="Arial" pitchFamily="34" charset="0"/>
                <a:cs typeface="Arial" pitchFamily="34" charset="0"/>
              </a:rPr>
              <a:t>Иккаласи ҳам ген регуляциясида иштирок этади.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z-Cyrl-UZ" sz="2000" dirty="0" smtClean="0">
                <a:latin typeface="Arial" pitchFamily="34" charset="0"/>
                <a:cs typeface="Arial" pitchFamily="34" charset="0"/>
              </a:rPr>
              <a:t>Синтезланиши хар хил механизмлар орқали содир бўлади.</a:t>
            </a:r>
          </a:p>
          <a:p>
            <a:r>
              <a:rPr lang="uz-Cyrl-UZ" sz="2000" dirty="0" smtClean="0">
                <a:latin typeface="Arial" pitchFamily="34" charset="0"/>
                <a:cs typeface="Arial" pitchFamily="34" charset="0"/>
              </a:rPr>
              <a:t>киРНКлар икки занжирли РНКлардан хосил бўлади. 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z-Cyrl-UZ" sz="2000" dirty="0" smtClean="0">
                <a:latin typeface="Arial" pitchFamily="34" charset="0"/>
                <a:cs typeface="Arial" pitchFamily="34" charset="0"/>
              </a:rPr>
              <a:t>киРНКлар одатда ёд РНКларга 100% тарзда комплементар холатда боғланади.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z-Cyrl-UZ" sz="2000" dirty="0" smtClean="0">
                <a:latin typeface="Arial" pitchFamily="34" charset="0"/>
                <a:cs typeface="Arial" pitchFamily="34" charset="0"/>
              </a:rPr>
              <a:t>миРНАлар бир жанжирли РНКнинг шпилкасимон структурасидан хосил бўлади.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z-Cyrl-UZ" sz="2000" dirty="0" smtClean="0">
                <a:latin typeface="Arial" pitchFamily="34" charset="0"/>
                <a:cs typeface="Arial" pitchFamily="34" charset="0"/>
              </a:rPr>
              <a:t>миРНКлар постранскрипцион жараёнда иштирок этиб, одатда 100% комплемент хосил қилмайди.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миРНК ва киРНК ўртасидаги  фарқ</a:t>
            </a:r>
            <a:endParaRPr lang="en-US" sz="4000" dirty="0"/>
          </a:p>
        </p:txBody>
      </p:sp>
      <p:pic>
        <p:nvPicPr>
          <p:cNvPr id="4" name="Рисунок 2" descr="http://www.nature.com/nrg/journal/v8/n3/images/nrg2006-f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9624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nature.com/nrc/journal/v11/n1/images/nrc2966-f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543800" cy="46043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62000"/>
            <a:ext cx="8229600" cy="7620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Хужайралараро</a:t>
            </a:r>
            <a:r>
              <a:rPr kumimoji="0" lang="ru-RU" sz="40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киРНКларнинг  ташилишида РНКи механизми</a:t>
            </a:r>
            <a:endParaRPr kumimoji="0" lang="ru-RU" sz="4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3810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uz-Cyrl-UZ" sz="2000" dirty="0" smtClean="0">
                <a:latin typeface="Arial" pitchFamily="34" charset="0"/>
                <a:cs typeface="Arial" pitchFamily="34" charset="0"/>
              </a:rPr>
              <a:t>Кодловчи генларнинг экспрессиясини назорат қилиш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uz-Cyrl-UZ" sz="2000" dirty="0" smtClean="0">
                <a:latin typeface="Arial" pitchFamily="34" charset="0"/>
                <a:cs typeface="Arial" pitchFamily="34" charset="0"/>
              </a:rPr>
              <a:t>Экзоген паразитик ва патогеник нуклеин кислоталарга қарши химояда иштирок этиши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uz-Cyrl-UZ" sz="2000" dirty="0" smtClean="0">
                <a:latin typeface="Arial" pitchFamily="34" charset="0"/>
                <a:cs typeface="Arial" pitchFamily="34" charset="0"/>
              </a:rPr>
              <a:t>Генлар блоклашда экспериментал қўлланилишлиги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openi.nlm.nih.gov/imgs/512/115/2905360/2905360_1423-0127-17-53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48768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РНКи функциялари</a:t>
            </a:r>
            <a:endParaRPr kumimoji="0" lang="ru-RU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uz-Cyrl-UZ" sz="2000" dirty="0" smtClean="0">
                <a:latin typeface="Arial" pitchFamily="34" charset="0"/>
                <a:cs typeface="Arial" pitchFamily="34" charset="0"/>
              </a:rPr>
              <a:t>Ген нокаут анализларда кенг миқиёсда фойдаланилади;</a:t>
            </a:r>
          </a:p>
          <a:p>
            <a:pPr>
              <a:spcAft>
                <a:spcPts val="600"/>
              </a:spcAft>
            </a:pPr>
            <a:r>
              <a:rPr lang="uz-Cyrl-UZ" sz="2000" dirty="0" smtClean="0">
                <a:latin typeface="Arial" pitchFamily="34" charset="0"/>
                <a:cs typeface="Arial" pitchFamily="34" charset="0"/>
              </a:rPr>
              <a:t>Антисенс технологияга нисбатан кичик РНКларни қуллаш жуда самаралидир;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uz-Cyrl-UZ" sz="2000" dirty="0" smtClean="0">
                <a:latin typeface="Arial" pitchFamily="34" charset="0"/>
                <a:cs typeface="Arial" pitchFamily="34" charset="0"/>
              </a:rPr>
              <a:t>Жуда самарали;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uz-Cyrl-UZ" sz="2000" dirty="0" smtClean="0">
                <a:latin typeface="Arial" pitchFamily="34" charset="0"/>
                <a:cs typeface="Arial" pitchFamily="34" charset="0"/>
              </a:rPr>
              <a:t>Ута сезилувчан ва аниқ нишонга олишлиги;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uz-Cyrl-UZ" sz="2000" dirty="0" smtClean="0">
                <a:latin typeface="Arial" pitchFamily="34" charset="0"/>
                <a:cs typeface="Arial" pitchFamily="34" charset="0"/>
              </a:rPr>
              <a:t>Кичик РНКлар билан олим хар қандай хужайра билан тажриба қўяолиши мумикин;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2000" dirty="0" smtClean="0">
                <a:latin typeface="Arial" pitchFamily="34" charset="0"/>
                <a:cs typeface="Arial" pitchFamily="34" charset="0"/>
              </a:rPr>
              <a:t>нишонлаш мумкин;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uz-Cyrl-UZ" sz="2000" dirty="0" smtClean="0">
                <a:latin typeface="Arial" pitchFamily="34" charset="0"/>
                <a:cs typeface="Arial" pitchFamily="34" charset="0"/>
              </a:rPr>
              <a:t>Векторлар ёрдамида осонгина геномга ўтказилиши мумкин.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РНКи ахамияти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09800"/>
            <a:ext cx="7149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4400" dirty="0" smtClean="0">
                <a:latin typeface="Arial" pitchFamily="34" charset="0"/>
                <a:cs typeface="Arial" pitchFamily="34" charset="0"/>
              </a:rPr>
              <a:t>Эътиборингиз учун рахмат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1560"/>
          </a:xfrm>
        </p:spPr>
        <p:txBody>
          <a:bodyPr/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RNA-Directed DNA Methylation-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RdDM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an RNA directed silencing mechanism found in plants. Similar to RNA interference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RNAi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RdDM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requires a double-strand RNA that is cut into short 21-26-nt fragments DNA sequences homologous to these short RNA are then methylated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silenced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RNA- Induced Silencing Complex- RISC is 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siRNA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directed endonuclease, catalyzing cleavage of a single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bond on the RNA target.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Small Interfering RNA-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siRNA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21-23-nt double-strand RNA. It guides the cleavage and degradation of its cognate RNA.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Атамалар 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DICER- Dicer is a member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Rnase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III family of nucleases that specifically cleave double-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stranged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RNAs. Dicer process long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dsRNA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siRNA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21-23 nt. 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Micro-RNA- Micro-RNAs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miRNA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are single –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stranged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RNAs of 22-nt that are processed from ~70-nt hairpin RNA precursors by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RNase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III nuclease Dicer. Similar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siRNAs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miRNAs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can silence gene activity via destruction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gomologous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mRNA in plants or blocking its translation in plants and animals.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Post-Transcriptional Gene Silencing˗ PTGS is a sequence –specific RNA degradation system designed to act as an anti-viral defense mechanism. A form of PRGS triggered by transgenic DNA, called co-suppression, was initially described in plants and a related phenomenon, termed quelling, was later observed in the filamentous fungus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Neurospora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crassa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Атамалар 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news-medical.net/image.axd?picture=2009/12/gene+express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4225" r="3409" b="2817"/>
          <a:stretch>
            <a:fillRect/>
          </a:stretch>
        </p:blipFill>
        <p:spPr bwMode="auto">
          <a:xfrm>
            <a:off x="1219200" y="1143000"/>
            <a:ext cx="66294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Ген экспрессияси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Andrew Fire   Craig C. Mellow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7240" r="8953" b="8951"/>
          <a:stretch>
            <a:fillRect/>
          </a:stretch>
        </p:blipFill>
        <p:spPr bwMode="auto">
          <a:xfrm>
            <a:off x="4724400" y="1371600"/>
            <a:ext cx="3886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РНК интерфереция хақида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048000"/>
            <a:ext cx="381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z-Cyrl-UZ" dirty="0" smtClean="0">
                <a:latin typeface="Arial" pitchFamily="34" charset="0"/>
                <a:cs typeface="Arial" pitchFamily="34" charset="0"/>
              </a:rPr>
              <a:t>Биринчи марта 1998 йи</a:t>
            </a:r>
            <a:r>
              <a:rPr lang="uz-Cyrl-UZ" dirty="0">
                <a:latin typeface="Arial" pitchFamily="34" charset="0"/>
                <a:cs typeface="Arial" pitchFamily="34" charset="0"/>
              </a:rPr>
              <a:t>л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да Эндрю Файр ва Крэг Мэло томонидан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Caenorhabditis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elegans</a:t>
            </a:r>
            <a:r>
              <a:rPr lang="uz-Cyrl-UZ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нематодасида, кейинчалик бошқа организмлар, шу жумладан сут эмизувчиларда хам кашф этилган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13960"/>
          </a:xfrm>
        </p:spPr>
        <p:txBody>
          <a:bodyPr>
            <a:normAutofit/>
          </a:bodyPr>
          <a:lstStyle/>
          <a:p>
            <a:pPr algn="just"/>
            <a:r>
              <a:rPr lang="uz-Cyrl-UZ" sz="2000" dirty="0" smtClean="0">
                <a:latin typeface="Arial" pitchFamily="34" charset="0"/>
                <a:cs typeface="Arial" pitchFamily="34" charset="0"/>
              </a:rPr>
              <a:t>РНК интерференция (РНКи) тирик хужайрадаги механизм бўлиб, ген назоратида иштирок этиб унинг активлиги холатини намоён этади.  Унда икк хил куринишдаги кичик РНКлар: микроРНК (миРНК) ва кичик инреферловчи РНК (киРНК) РНКи нинг марказий урнини белгилайди. 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z-Cyrl-UZ" sz="2000" dirty="0" smtClean="0">
                <a:latin typeface="Arial" pitchFamily="34" charset="0"/>
                <a:cs typeface="Arial" pitchFamily="34" charset="0"/>
              </a:rPr>
              <a:t>РНК лар ген махсулоти бўлсада уларга специфик тарзда кичик РНКлар боғланиши ва ген активлигини пасайтириш ёки ошириши мумкин. Масалан ген трансляциясини тўхтатиши киради.</a:t>
            </a:r>
          </a:p>
          <a:p>
            <a:pPr algn="just">
              <a:buNone/>
            </a:pPr>
            <a:r>
              <a:rPr lang="uz-Cyrl-UZ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z-Cyrl-UZ" sz="2000" dirty="0" smtClean="0">
                <a:latin typeface="Arial" pitchFamily="34" charset="0"/>
                <a:cs typeface="Arial" pitchFamily="34" charset="0"/>
              </a:rPr>
              <a:t>РНКи хужайрани хар хил вирус ва транспозонлардан химоя килишида мухим роль ўйнабгина қолмай, балки ривожланиш жараёнида генларнинг экспрессиясини назорат қилади.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РНК интерфереция хақида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33800" y="347165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 smtClean="0">
                <a:latin typeface="Arial" pitchFamily="34" charset="0"/>
                <a:cs typeface="Arial" pitchFamily="34" charset="0"/>
              </a:rPr>
              <a:t>Транспорт РНК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>
            <a:stCxn id="48" idx="2"/>
            <a:endCxn id="15" idx="0"/>
          </p:cNvCxnSpPr>
          <p:nvPr/>
        </p:nvCxnSpPr>
        <p:spPr>
          <a:xfrm rot="5400000">
            <a:off x="5342139" y="2380494"/>
            <a:ext cx="587721" cy="1594597"/>
          </a:xfrm>
          <a:prstGeom prst="straightConnector1">
            <a:avLst/>
          </a:prstGeom>
          <a:ln w="38100" cmpd="sng">
            <a:solidFill>
              <a:schemeClr val="tx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52514" y="3471653"/>
            <a:ext cx="137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Кичик РНК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>
            <a:stCxn id="48" idx="2"/>
            <a:endCxn id="20" idx="0"/>
          </p:cNvCxnSpPr>
          <p:nvPr/>
        </p:nvCxnSpPr>
        <p:spPr>
          <a:xfrm rot="16200000" flipH="1">
            <a:off x="6593806" y="2723423"/>
            <a:ext cx="587721" cy="908738"/>
          </a:xfrm>
          <a:prstGeom prst="straightConnector1">
            <a:avLst/>
          </a:prstGeom>
          <a:ln w="38100" cmpd="sng">
            <a:solidFill>
              <a:schemeClr val="tx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7397" y="4724400"/>
            <a:ext cx="150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Микро РНК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>
          <a:xfrm rot="5400000">
            <a:off x="3908201" y="1290565"/>
            <a:ext cx="883415" cy="5984255"/>
          </a:xfrm>
          <a:prstGeom prst="straightConnector1">
            <a:avLst/>
          </a:prstGeom>
          <a:ln w="38100" cmpd="sng">
            <a:solidFill>
              <a:schemeClr val="tx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2"/>
            <a:endCxn id="29" idx="0"/>
          </p:cNvCxnSpPr>
          <p:nvPr/>
        </p:nvCxnSpPr>
        <p:spPr>
          <a:xfrm rot="5400000">
            <a:off x="4810461" y="2192825"/>
            <a:ext cx="883415" cy="4179735"/>
          </a:xfrm>
          <a:prstGeom prst="straightConnector1">
            <a:avLst/>
          </a:prstGeom>
          <a:ln w="38100" cmpd="sng">
            <a:solidFill>
              <a:schemeClr val="tx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57400" y="4724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Кичик интерферловчи РНК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4800" y="4724400"/>
            <a:ext cx="107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snRNA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>
            <a:stCxn id="20" idx="2"/>
            <a:endCxn id="30" idx="0"/>
          </p:cNvCxnSpPr>
          <p:nvPr/>
        </p:nvCxnSpPr>
        <p:spPr>
          <a:xfrm rot="5400000">
            <a:off x="5556649" y="2939013"/>
            <a:ext cx="883415" cy="2687358"/>
          </a:xfrm>
          <a:prstGeom prst="straightConnector1">
            <a:avLst/>
          </a:prstGeom>
          <a:ln w="38100" cmpd="sng">
            <a:solidFill>
              <a:schemeClr val="tx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2"/>
            <a:endCxn id="34" idx="0"/>
          </p:cNvCxnSpPr>
          <p:nvPr/>
        </p:nvCxnSpPr>
        <p:spPr>
          <a:xfrm rot="5400000">
            <a:off x="6219808" y="3602172"/>
            <a:ext cx="883415" cy="1361040"/>
          </a:xfrm>
          <a:prstGeom prst="straightConnector1">
            <a:avLst/>
          </a:prstGeom>
          <a:ln w="38100" cmpd="sng">
            <a:solidFill>
              <a:schemeClr val="tx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71395" y="472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snoRNA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8758" y="472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piwiRNA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>
            <a:stCxn id="20" idx="2"/>
            <a:endCxn id="35" idx="0"/>
          </p:cNvCxnSpPr>
          <p:nvPr/>
        </p:nvCxnSpPr>
        <p:spPr>
          <a:xfrm rot="16200000" flipH="1">
            <a:off x="7038489" y="4144530"/>
            <a:ext cx="883415" cy="276323"/>
          </a:xfrm>
          <a:prstGeom prst="straightConnector1">
            <a:avLst/>
          </a:prstGeom>
          <a:ln w="38100" cmpd="sng">
            <a:solidFill>
              <a:schemeClr val="tx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89393" y="2514600"/>
            <a:ext cx="328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~97%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z-Cyrl-UZ" b="1" dirty="0" smtClean="0">
                <a:latin typeface="Arial" pitchFamily="34" charset="0"/>
                <a:cs typeface="Arial" pitchFamily="34" charset="0"/>
              </a:rPr>
              <a:t>кодламайдиган ДНК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962568"/>
            <a:ext cx="113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 smtClean="0">
                <a:latin typeface="Arial" pitchFamily="34" charset="0"/>
                <a:cs typeface="Arial" pitchFamily="34" charset="0"/>
              </a:rPr>
              <a:t>Геном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05456" y="2502984"/>
            <a:ext cx="243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~3% </a:t>
            </a:r>
            <a:r>
              <a:rPr lang="uz-Cyrl-UZ" b="1" dirty="0" smtClean="0">
                <a:latin typeface="Arial" pitchFamily="34" charset="0"/>
                <a:cs typeface="Arial" pitchFamily="34" charset="0"/>
              </a:rPr>
              <a:t>кодловчи ДНК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>
            <a:stCxn id="180" idx="2"/>
            <a:endCxn id="50" idx="0"/>
          </p:cNvCxnSpPr>
          <p:nvPr/>
        </p:nvCxnSpPr>
        <p:spPr>
          <a:xfrm rot="16200000" flipH="1">
            <a:off x="2532820" y="2213776"/>
            <a:ext cx="381052" cy="197363"/>
          </a:xfrm>
          <a:prstGeom prst="straightConnector1">
            <a:avLst/>
          </a:prstGeom>
          <a:ln w="38100" cmpd="sng">
            <a:solidFill>
              <a:schemeClr val="tx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80" idx="2"/>
            <a:endCxn id="48" idx="0"/>
          </p:cNvCxnSpPr>
          <p:nvPr/>
        </p:nvCxnSpPr>
        <p:spPr>
          <a:xfrm rot="16200000" flipH="1">
            <a:off x="4332647" y="413950"/>
            <a:ext cx="392668" cy="3808632"/>
          </a:xfrm>
          <a:prstGeom prst="straightConnector1">
            <a:avLst/>
          </a:prstGeom>
          <a:ln w="38100" cmpd="sng">
            <a:solidFill>
              <a:schemeClr val="tx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448729" y="1752600"/>
            <a:ext cx="435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~80%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z-Cyrl-UZ" b="1" dirty="0" smtClean="0">
                <a:latin typeface="Arial" pitchFamily="34" charset="0"/>
                <a:cs typeface="Arial" pitchFamily="34" charset="0"/>
              </a:rPr>
              <a:t>ДНК транскрипцияси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3" name="Straight Arrow Connector 182"/>
          <p:cNvCxnSpPr>
            <a:stCxn id="49" idx="2"/>
            <a:endCxn id="180" idx="0"/>
          </p:cNvCxnSpPr>
          <p:nvPr/>
        </p:nvCxnSpPr>
        <p:spPr>
          <a:xfrm rot="16200000" flipH="1">
            <a:off x="1728084" y="856019"/>
            <a:ext cx="420700" cy="1372462"/>
          </a:xfrm>
          <a:prstGeom prst="straightConnector1">
            <a:avLst/>
          </a:prstGeom>
          <a:ln w="38100" cmpd="sng">
            <a:solidFill>
              <a:schemeClr val="tx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914401" y="346956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 smtClean="0">
                <a:latin typeface="Arial" pitchFamily="34" charset="0"/>
                <a:cs typeface="Arial" pitchFamily="34" charset="0"/>
              </a:rPr>
              <a:t>Рибосомал РНК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9" name="Straight Arrow Connector 198"/>
          <p:cNvCxnSpPr>
            <a:stCxn id="48" idx="2"/>
            <a:endCxn id="198" idx="0"/>
          </p:cNvCxnSpPr>
          <p:nvPr/>
        </p:nvCxnSpPr>
        <p:spPr>
          <a:xfrm rot="5400000">
            <a:off x="3952533" y="988800"/>
            <a:ext cx="585633" cy="4375896"/>
          </a:xfrm>
          <a:prstGeom prst="straightConnector1">
            <a:avLst/>
          </a:prstGeom>
          <a:ln w="38100" cmpd="sng">
            <a:solidFill>
              <a:schemeClr val="tx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РНК</a:t>
            </a:r>
            <a:r>
              <a:rPr lang="uz-Cyrl-UZ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лар олами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ight Brace 69"/>
          <p:cNvSpPr/>
          <p:nvPr/>
        </p:nvSpPr>
        <p:spPr>
          <a:xfrm rot="5400000">
            <a:off x="2324100" y="4229100"/>
            <a:ext cx="381000" cy="2895600"/>
          </a:xfrm>
          <a:prstGeom prst="rightBrace">
            <a:avLst>
              <a:gd name="adj1" fmla="val 42363"/>
              <a:gd name="adj2" fmla="val 27776"/>
            </a:avLst>
          </a:prstGeom>
          <a:ln w="381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2590800" y="5715000"/>
            <a:ext cx="35052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РНК интерфереция</a:t>
            </a:r>
            <a:endParaRPr kumimoji="0" lang="ru-RU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9" grpId="0"/>
      <p:bldP spid="30" grpId="0"/>
      <p:bldP spid="34" grpId="0"/>
      <p:bldP spid="35" grpId="0"/>
      <p:bldP spid="48" grpId="0"/>
      <p:bldP spid="49" grpId="0"/>
      <p:bldP spid="50" grpId="0"/>
      <p:bldP spid="180" grpId="0"/>
      <p:bldP spid="198" grpId="0"/>
      <p:bldP spid="70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upload.wikimedia.org/wikipedia/commons/thumb/f/f0/RNAi-simplified.png/350px-RNAi-simplified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008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Транскрипцион ген ўчирилиш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Узун икки занжирли РНК хужайрага кириши билан РНК интреференция механизми фаоллашади.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Икки занжирли РНК Рнказа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uz-Cyrl-UZ" sz="2000" dirty="0" smtClean="0">
                <a:latin typeface="Arial" pitchFamily="34" charset="0"/>
                <a:cs typeface="Arial" pitchFamily="34" charset="0"/>
              </a:rPr>
              <a:t>ферменти булмиш Дайсрлар ёрдамида 20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-25 узунликдаги кичик РНКларга кесилади.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uz-Cyrl-UZ" sz="2000" dirty="0" smtClean="0">
                <a:latin typeface="Arial" pitchFamily="34" charset="0"/>
                <a:cs typeface="Arial" pitchFamily="34" charset="0"/>
              </a:rPr>
              <a:t>ўнгра бу кичик РНКлар РНК ёрдамида учирилиш комплексига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RNA-induced silencing complexes (RISCs)</a:t>
            </a:r>
            <a:r>
              <a:rPr lang="uz-Cyrl-UZ" sz="2000" dirty="0" smtClean="0">
                <a:latin typeface="Arial" pitchFamily="34" charset="0"/>
                <a:cs typeface="Arial" pitchFamily="34" charset="0"/>
              </a:rPr>
              <a:t> инкорпорация бўлади.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z-Cyrl-UZ" sz="2000" dirty="0" smtClean="0">
                <a:latin typeface="Arial" pitchFamily="34" charset="0"/>
                <a:cs typeface="Arial" pitchFamily="34" charset="0"/>
              </a:rPr>
              <a:t>Кейинчалик кичик РНКлар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RISC</a:t>
            </a:r>
            <a:r>
              <a:rPr lang="uz-Cyrl-UZ" sz="2000" dirty="0" smtClean="0">
                <a:latin typeface="Arial" pitchFamily="34" charset="0"/>
                <a:cs typeface="Arial" pitchFamily="34" charset="0"/>
              </a:rPr>
              <a:t> комплекси билан комплементар РНКнинг кесилишига ёки деградация булишига олиб келади.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z-Cyrl-UZ" sz="2000" dirty="0" smtClean="0">
                <a:latin typeface="Arial" pitchFamily="34" charset="0"/>
                <a:cs typeface="Arial" pitchFamily="34" charset="0"/>
              </a:rPr>
              <a:t>Комплементар РНКнинг кесилиши, унга кичик РНКнинг боғланган жойидан кесилади.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РНКи механизми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5105400" cy="4800600"/>
          </a:xfrm>
        </p:spPr>
        <p:txBody>
          <a:bodyPr>
            <a:normAutofit lnSpcReduction="10000"/>
          </a:bodyPr>
          <a:lstStyle/>
          <a:p>
            <a:r>
              <a:rPr lang="uz-Cyrl-UZ" sz="2000" dirty="0" smtClean="0">
                <a:latin typeface="Arial" pitchFamily="34" charset="0"/>
                <a:cs typeface="Arial" pitchFamily="34" charset="0"/>
              </a:rPr>
              <a:t>РНКаза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uz-Cyrl-UZ" sz="2000" dirty="0" smtClean="0">
                <a:latin typeface="Arial" pitchFamily="34" charset="0"/>
                <a:cs typeface="Arial" pitchFamily="34" charset="0"/>
              </a:rPr>
              <a:t> икки занжирли спейифик рибонуклеаза бўлиб РНКи ни инициация бўлишида иштирок этади ва икки занжирли РНКни маълум улчамдаги РНКларгача парчалайди.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z-Cyrl-UZ" sz="2000" dirty="0" smtClean="0">
                <a:latin typeface="Arial" pitchFamily="34" charset="0"/>
                <a:cs typeface="Arial" pitchFamily="34" charset="0"/>
              </a:rPr>
              <a:t>Дайсерлар АТФга боғлиқ ферментдир.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uz-Cyrl-UZ" sz="2000" dirty="0" smtClean="0">
                <a:latin typeface="Arial" pitchFamily="34" charset="0"/>
                <a:cs typeface="Arial" pitchFamily="34" charset="0"/>
              </a:rPr>
              <a:t>Дайсернинг бўлмаслиги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vitro </a:t>
            </a:r>
            <a:r>
              <a:rPr lang="uz-Cyrl-UZ" sz="2000" dirty="0" smtClean="0">
                <a:latin typeface="Arial" pitchFamily="34" charset="0"/>
                <a:cs typeface="Arial" pitchFamily="34" charset="0"/>
              </a:rPr>
              <a:t>да ген ўчирилиши жараёнининг бўлмаслигига олиб келади. </a:t>
            </a: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uz-Cyrl-UZ" sz="2000" dirty="0" smtClean="0">
                <a:latin typeface="Arial" pitchFamily="34" charset="0"/>
                <a:cs typeface="Arial" pitchFamily="34" charset="0"/>
              </a:rPr>
              <a:t>Дайсер гомологлари кўпчилик организмларда ўчрайди.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Дайсерлар хақида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sirna/image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2710180" cy="4420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.static-abcam.com/CmsMedia/Media/rna-interface-image-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278051" cy="50690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РНКи механизми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2966</TotalTime>
  <Words>784</Words>
  <Application>Microsoft Office PowerPoint</Application>
  <PresentationFormat>Экран (4:3)</PresentationFormat>
  <Paragraphs>87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Презентация PowerPoint</vt:lpstr>
      <vt:lpstr>Ген экспрессияси</vt:lpstr>
      <vt:lpstr>РНК интерфереция хақида</vt:lpstr>
      <vt:lpstr>РНК интерфереция хақида</vt:lpstr>
      <vt:lpstr>РНКлар олами</vt:lpstr>
      <vt:lpstr>Транскрипцион ген ўчирилиш</vt:lpstr>
      <vt:lpstr>РНКи механизми</vt:lpstr>
      <vt:lpstr>Дайсерлар хақида</vt:lpstr>
      <vt:lpstr>РНКи механизми</vt:lpstr>
      <vt:lpstr>миРНК ва киРНК ўртасидаги  фарқ</vt:lpstr>
      <vt:lpstr>Презентация PowerPoint</vt:lpstr>
      <vt:lpstr>Презентация PowerPoint</vt:lpstr>
      <vt:lpstr>РНКи ахамияти</vt:lpstr>
      <vt:lpstr>Презентация PowerPoint</vt:lpstr>
      <vt:lpstr>Атамалар </vt:lpstr>
      <vt:lpstr>Атамалар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Barno</dc:creator>
  <cp:lastModifiedBy>User</cp:lastModifiedBy>
  <cp:revision>86</cp:revision>
  <dcterms:created xsi:type="dcterms:W3CDTF">2015-10-02T15:19:02Z</dcterms:created>
  <dcterms:modified xsi:type="dcterms:W3CDTF">2015-10-13T11:39:34Z</dcterms:modified>
</cp:coreProperties>
</file>